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62" autoAdjust="0"/>
    <p:restoredTop sz="94660"/>
  </p:normalViewPr>
  <p:slideViewPr>
    <p:cSldViewPr snapToGrid="0">
      <p:cViewPr varScale="1">
        <p:scale>
          <a:sx n="51" d="100"/>
          <a:sy n="51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9A71-5504-D3B5-3F2E-49C807720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0BB9E-5925-1A1B-1747-A6D2E5FFD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06D7A-D757-E03D-CCE8-DA866CE1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97B28-4217-D84B-A088-5A7A190C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9CD4D-0C43-0F4D-0CC2-D9331937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665C-53C6-5DF0-B7E6-B2EF6BE8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AE22C-75DB-9274-998C-EC34A82B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0C6CB-4D82-4D7F-0265-97A828FA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B15F6-12F8-3C43-6CEB-239BB294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C0BA5-7917-2E3D-BD1F-6B4ECAB4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1A70C-7F07-9431-31EC-FE5C0CE0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4B9B7-F456-A703-085F-5F51FF527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1E281-FB9E-07DF-DA9A-AD4FDD6F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A296E-EBFE-A8D3-2532-0CD1F19C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C4FE8-0E82-56DB-CC7B-E0FF176E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9698-952F-EB12-C0AD-72B44C63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1A214-A0AE-704B-B714-F42B427B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E2238-701D-C398-4B35-2B19C964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0CD8-DF4D-154B-F0ED-1B2903FB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B0B16-570C-A199-3E2B-51E49B4E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2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FB7C8-E28C-09C2-0C15-A38F6866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35D5F-7F60-4542-23BE-C8CE8C3C6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54ADB-356A-DC16-3C10-544C6694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CAF3B-7B4C-6BB7-CD99-D5F2765F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1DDFF-22F7-1266-7C0C-59FD7134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8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E6AC-B940-5E5C-99E9-3E7C917A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C75FF-AEC8-0A90-739F-267980CCB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E1995-DF86-8F4B-9E1A-F03A0E4E1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696FE-2C30-34CB-EF0F-739C28B9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F8F1B-D3E1-074C-B93C-AE925D99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56429-FDBC-CF42-F9D6-3C54E7D1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5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05D9-D0BC-D004-A927-36346EFC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47D1C-04FB-E587-CAC2-7A9E5FEA8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3CD20-0CA8-428C-38DA-821F53FFA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188E3-D3F6-A7C9-52BB-6DFB24F62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7B7E7B-5EA6-9754-7FC5-ADB9FAC27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36C48-3FC0-D5A6-D578-0D9EE13A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E4253-B08B-8D8B-EF73-3C64DF48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4F973-E629-01AB-1A94-285D98DF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2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814E-137C-9547-E3AC-C2D7BB05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0573C-8B31-B654-7453-275EF93D6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12B58-6606-C095-BC11-7F3E4C12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DFEED-C424-BD5B-9580-31C7FBAB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5F586-DE83-8B9E-2D4F-D081F3524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FC667-2DFC-2856-8D75-081D482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DE301-03EF-BD7D-E8C3-E725972B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3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75BA0-C251-45E8-E860-3EC9A03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E29FA-6585-2FCC-1B15-0959BB75A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60F1A-2AF2-B318-0C65-3600A8FA9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6E64A-0797-3B13-C077-C7D080639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1FF68-397C-431C-441D-5733D59B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55CD2-45ED-C128-7B4F-DC333371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1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8DC3-FDF5-5416-B39A-8FBDF2FB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9E78D-0872-B4C2-02B4-7F004E530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86555-9303-D860-59EE-2E5552D3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69BAA-A920-5B32-092C-50671C52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66D6A-0FB7-5759-B734-AD4C7292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8D0C2-0F18-E10A-6A25-D422305C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D3375-D7EE-E0B7-1EF6-2EC051FC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33C78-4B2A-718C-4963-DE28CEA8D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57A31-D173-E07C-F630-557AF6A9C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90E1F9-E892-40FA-A93A-229B71773D3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100B8-FD33-28AB-FB5D-A648BA014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4D706-35C5-CA8C-1783-94E3258F7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45544-2414-4F40-BC27-6198F9D9F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5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94E0-3E23-A301-3FE4-8B96C9C90C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the pipets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C4EE8-5020-F2EE-08F0-4B69F8C89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(properly)</a:t>
            </a:r>
          </a:p>
        </p:txBody>
      </p:sp>
    </p:spTree>
    <p:extLst>
      <p:ext uri="{BB962C8B-B14F-4D97-AF65-F5344CB8AC3E}">
        <p14:creationId xmlns:p14="http://schemas.microsoft.com/office/powerpoint/2010/main" val="103383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holding a tool&#10;&#10;AI-generated content may be incorrect.">
            <a:extLst>
              <a:ext uri="{FF2B5EF4-FFF2-40B4-BE49-F238E27FC236}">
                <a16:creationId xmlns:a16="http://schemas.microsoft.com/office/drawing/2014/main" id="{B885A515-EE15-5287-38CF-83027D97E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7727" y="882910"/>
            <a:ext cx="6269491" cy="4702117"/>
          </a:xfrm>
        </p:spPr>
      </p:pic>
      <p:pic>
        <p:nvPicPr>
          <p:cNvPr id="7" name="Picture 6" descr="A hand in black glove holding a blue and white container&#10;&#10;AI-generated content may be incorrect.">
            <a:extLst>
              <a:ext uri="{FF2B5EF4-FFF2-40B4-BE49-F238E27FC236}">
                <a16:creationId xmlns:a16="http://schemas.microsoft.com/office/drawing/2014/main" id="{48DAFC57-7FD8-9B90-8FE5-545C4C0A8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3022" y="3918476"/>
            <a:ext cx="3052008" cy="2289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572D3-A3E2-D49E-9D98-3A228D5A7597}"/>
              </a:ext>
            </a:extLst>
          </p:cNvPr>
          <p:cNvSpPr txBox="1"/>
          <p:nvPr/>
        </p:nvSpPr>
        <p:spPr>
          <a:xfrm>
            <a:off x="10352314" y="192313"/>
            <a:ext cx="165141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P1000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A1414-2FFE-8E27-DF39-E3935B36CCCB}"/>
              </a:ext>
            </a:extLst>
          </p:cNvPr>
          <p:cNvSpPr txBox="1"/>
          <p:nvPr/>
        </p:nvSpPr>
        <p:spPr>
          <a:xfrm>
            <a:off x="5557158" y="4891536"/>
            <a:ext cx="383177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range of volume it covers.</a:t>
            </a:r>
          </a:p>
          <a:p>
            <a:endParaRPr lang="en-US" dirty="0"/>
          </a:p>
          <a:p>
            <a:r>
              <a:rPr lang="en-US" dirty="0"/>
              <a:t>Do not go above the highest #, or below the lowest #.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FA5A9-62D1-E3CD-F5F4-9DD0C9A94DD9}"/>
              </a:ext>
            </a:extLst>
          </p:cNvPr>
          <p:cNvSpPr txBox="1"/>
          <p:nvPr/>
        </p:nvSpPr>
        <p:spPr>
          <a:xfrm>
            <a:off x="5044426" y="2258704"/>
            <a:ext cx="274731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1000s place.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4A632-2431-68D2-D969-D8BD70DCB787}"/>
              </a:ext>
            </a:extLst>
          </p:cNvPr>
          <p:cNvSpPr txBox="1"/>
          <p:nvPr/>
        </p:nvSpPr>
        <p:spPr>
          <a:xfrm>
            <a:off x="5025986" y="2729583"/>
            <a:ext cx="2392680" cy="369332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100s place.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C7139-8832-B4FE-2C6D-788CEB68AD68}"/>
              </a:ext>
            </a:extLst>
          </p:cNvPr>
          <p:cNvSpPr txBox="1"/>
          <p:nvPr/>
        </p:nvSpPr>
        <p:spPr>
          <a:xfrm>
            <a:off x="5032896" y="3199258"/>
            <a:ext cx="2511551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10s place.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AF699-C7D3-FE8B-BE64-5B7C85C1C1C6}"/>
              </a:ext>
            </a:extLst>
          </p:cNvPr>
          <p:cNvSpPr txBox="1"/>
          <p:nvPr/>
        </p:nvSpPr>
        <p:spPr>
          <a:xfrm>
            <a:off x="5278876" y="4011190"/>
            <a:ext cx="2511552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1s place (the </a:t>
            </a:r>
            <a:r>
              <a:rPr lang="en-US" dirty="0" err="1"/>
              <a:t>gradiation</a:t>
            </a:r>
            <a:r>
              <a:rPr lang="en-US" dirty="0"/>
              <a:t> marks).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331C8-A70A-F110-D3CE-D9FC4DBAB61C}"/>
              </a:ext>
            </a:extLst>
          </p:cNvPr>
          <p:cNvSpPr txBox="1"/>
          <p:nvPr/>
        </p:nvSpPr>
        <p:spPr>
          <a:xfrm>
            <a:off x="7791742" y="684069"/>
            <a:ext cx="4082142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goes from </a:t>
            </a:r>
            <a:r>
              <a:rPr lang="en-US" b="1" dirty="0">
                <a:solidFill>
                  <a:srgbClr val="FF0000"/>
                </a:solidFill>
              </a:rPr>
              <a:t>100-1000 </a:t>
            </a:r>
            <a:r>
              <a:rPr lang="en-US" dirty="0" err="1"/>
              <a:t>uL</a:t>
            </a:r>
            <a:r>
              <a:rPr lang="en-US" dirty="0"/>
              <a:t> with an accuracy of </a:t>
            </a:r>
            <a:r>
              <a:rPr lang="en-US" b="1" dirty="0">
                <a:solidFill>
                  <a:srgbClr val="00B050"/>
                </a:solidFill>
              </a:rPr>
              <a:t>1 </a:t>
            </a:r>
            <a:r>
              <a:rPr lang="en-US" dirty="0" err="1"/>
              <a:t>uL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4725B3-5F42-9739-102C-D03BA2BAFA5B}"/>
              </a:ext>
            </a:extLst>
          </p:cNvPr>
          <p:cNvSpPr txBox="1"/>
          <p:nvPr/>
        </p:nvSpPr>
        <p:spPr>
          <a:xfrm>
            <a:off x="9125241" y="1882423"/>
            <a:ext cx="2748643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 not just leave this at the highest or lowest value. Pipets function by a spring. Compressing or stretching the spring for too long, or outside of it’s bounds, damage the spring and de-calibrate the pipet.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6B814E-D6CB-A131-CBC1-E63828ED315F}"/>
              </a:ext>
            </a:extLst>
          </p:cNvPr>
          <p:cNvSpPr txBox="1"/>
          <p:nvPr/>
        </p:nvSpPr>
        <p:spPr>
          <a:xfrm>
            <a:off x="7791742" y="1378358"/>
            <a:ext cx="408214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currently reads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</a:t>
            </a:r>
            <a:r>
              <a:rPr lang="en-US" b="1" dirty="0">
                <a:solidFill>
                  <a:srgbClr val="FFC000"/>
                </a:solidFill>
              </a:rPr>
              <a:t>3</a:t>
            </a:r>
            <a:r>
              <a:rPr lang="en-US" b="1" dirty="0">
                <a:solidFill>
                  <a:srgbClr val="00B050"/>
                </a:solidFill>
              </a:rPr>
              <a:t>9</a:t>
            </a:r>
            <a:r>
              <a:rPr lang="en-US" dirty="0"/>
              <a:t> </a:t>
            </a:r>
            <a:r>
              <a:rPr lang="en-US" dirty="0" err="1"/>
              <a:t>uL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8B4D14-554B-8B99-D7A1-D2150B9168B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41380" y="2443370"/>
            <a:ext cx="2603046" cy="7811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3267C0-20AB-F3FB-58AD-567DAEFC0F5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099889" y="5491701"/>
            <a:ext cx="1457269" cy="2898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70FCF1-7925-0CE9-5C1C-31025DA9AC4F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422940" y="2914249"/>
            <a:ext cx="2603046" cy="58537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CABCFA-5E31-88FE-1E0D-6508DBAEA40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429849" y="3383924"/>
            <a:ext cx="2603047" cy="35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D92853-0136-DFAB-BFD8-3A473ADCD88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310714" y="3824734"/>
            <a:ext cx="2968162" cy="5096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2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yellow device&#10;&#10;AI-generated content may be incorrect.">
            <a:extLst>
              <a:ext uri="{FF2B5EF4-FFF2-40B4-BE49-F238E27FC236}">
                <a16:creationId xmlns:a16="http://schemas.microsoft.com/office/drawing/2014/main" id="{19401449-583E-A168-3A29-1F982276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460" y="1005567"/>
            <a:ext cx="6506028" cy="487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0C19C-71EC-3A8A-4F47-30EEE17653DC}"/>
              </a:ext>
            </a:extLst>
          </p:cNvPr>
          <p:cNvSpPr txBox="1"/>
          <p:nvPr/>
        </p:nvSpPr>
        <p:spPr>
          <a:xfrm>
            <a:off x="10352314" y="192313"/>
            <a:ext cx="152157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P200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7C56E-5518-9E94-47CA-64F18E0F3A3A}"/>
              </a:ext>
            </a:extLst>
          </p:cNvPr>
          <p:cNvSpPr txBox="1"/>
          <p:nvPr/>
        </p:nvSpPr>
        <p:spPr>
          <a:xfrm>
            <a:off x="5557158" y="4891536"/>
            <a:ext cx="383177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range of volume it covers.</a:t>
            </a:r>
          </a:p>
          <a:p>
            <a:endParaRPr lang="en-US" dirty="0"/>
          </a:p>
          <a:p>
            <a:r>
              <a:rPr lang="en-US" dirty="0"/>
              <a:t>Do not go above the highest #, or below the lowest #.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909F6-2280-2058-EA82-F429ADC8116C}"/>
              </a:ext>
            </a:extLst>
          </p:cNvPr>
          <p:cNvSpPr txBox="1"/>
          <p:nvPr/>
        </p:nvSpPr>
        <p:spPr>
          <a:xfrm>
            <a:off x="5562600" y="2243910"/>
            <a:ext cx="2392680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100s place.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768D6-ECD8-B66A-78E2-A5F054C7E569}"/>
              </a:ext>
            </a:extLst>
          </p:cNvPr>
          <p:cNvSpPr txBox="1"/>
          <p:nvPr/>
        </p:nvSpPr>
        <p:spPr>
          <a:xfrm>
            <a:off x="5562600" y="2658962"/>
            <a:ext cx="2392680" cy="369332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10s place.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212AFD-36E0-A37E-9BCD-1D7CC4B1FCCF}"/>
              </a:ext>
            </a:extLst>
          </p:cNvPr>
          <p:cNvSpPr txBox="1"/>
          <p:nvPr/>
        </p:nvSpPr>
        <p:spPr>
          <a:xfrm>
            <a:off x="5562601" y="3083158"/>
            <a:ext cx="2173223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1s place.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E873F-08D8-7AFA-98B0-41CE7365B656}"/>
              </a:ext>
            </a:extLst>
          </p:cNvPr>
          <p:cNvSpPr txBox="1"/>
          <p:nvPr/>
        </p:nvSpPr>
        <p:spPr>
          <a:xfrm>
            <a:off x="5562600" y="3534786"/>
            <a:ext cx="251155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10ths place.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613C3-64B7-C9BB-D1D6-ECDB60885CA7}"/>
              </a:ext>
            </a:extLst>
          </p:cNvPr>
          <p:cNvSpPr txBox="1"/>
          <p:nvPr/>
        </p:nvSpPr>
        <p:spPr>
          <a:xfrm>
            <a:off x="7791742" y="684069"/>
            <a:ext cx="4082142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goes from </a:t>
            </a:r>
            <a:r>
              <a:rPr lang="en-US" b="1" dirty="0">
                <a:solidFill>
                  <a:srgbClr val="FF0000"/>
                </a:solidFill>
              </a:rPr>
              <a:t>20.0-200.0 </a:t>
            </a:r>
            <a:r>
              <a:rPr lang="en-US" dirty="0" err="1"/>
              <a:t>uL</a:t>
            </a:r>
            <a:r>
              <a:rPr lang="en-US" dirty="0"/>
              <a:t> with an accuracy of </a:t>
            </a:r>
            <a:r>
              <a:rPr lang="en-US" b="1" dirty="0">
                <a:solidFill>
                  <a:srgbClr val="00B050"/>
                </a:solidFill>
              </a:rPr>
              <a:t>0.1 </a:t>
            </a:r>
            <a:r>
              <a:rPr lang="en-US" dirty="0" err="1"/>
              <a:t>uL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23F145-64E3-53AF-7C54-890FA426FEE0}"/>
              </a:ext>
            </a:extLst>
          </p:cNvPr>
          <p:cNvSpPr txBox="1"/>
          <p:nvPr/>
        </p:nvSpPr>
        <p:spPr>
          <a:xfrm>
            <a:off x="9125241" y="1882423"/>
            <a:ext cx="2748643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 not just leave this at the highest or lowest value. Pipets function by a spring. Compressing or stretching the spring for too long, or outside of it’s bounds, damage the spring and de-calibrate the pipet.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0A73A-AC36-C46F-D879-DF8E68F1D74E}"/>
              </a:ext>
            </a:extLst>
          </p:cNvPr>
          <p:cNvSpPr txBox="1"/>
          <p:nvPr/>
        </p:nvSpPr>
        <p:spPr>
          <a:xfrm>
            <a:off x="7791742" y="1378358"/>
            <a:ext cx="408214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currently reads</a:t>
            </a:r>
            <a:r>
              <a:rPr lang="en-US" b="1" dirty="0"/>
              <a:t> </a:t>
            </a:r>
            <a:r>
              <a:rPr lang="en-US" b="1" dirty="0">
                <a:solidFill>
                  <a:srgbClr val="00B0F0"/>
                </a:solidFill>
              </a:rPr>
              <a:t>1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</a:t>
            </a:r>
            <a:r>
              <a:rPr lang="en-US" b="1" dirty="0">
                <a:solidFill>
                  <a:srgbClr val="FFC000"/>
                </a:solidFill>
              </a:rPr>
              <a:t>8</a:t>
            </a:r>
            <a:r>
              <a:rPr lang="en-US" b="1" dirty="0"/>
              <a:t>.</a:t>
            </a:r>
            <a:r>
              <a:rPr lang="en-US" b="1" dirty="0">
                <a:solidFill>
                  <a:srgbClr val="00B050"/>
                </a:solidFill>
              </a:rPr>
              <a:t>8</a:t>
            </a:r>
            <a:r>
              <a:rPr lang="en-US" dirty="0"/>
              <a:t> </a:t>
            </a:r>
            <a:r>
              <a:rPr lang="en-US" dirty="0" err="1"/>
              <a:t>uL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A6B23C-10B6-712A-C869-D78F2FCAF489}"/>
              </a:ext>
            </a:extLst>
          </p:cNvPr>
          <p:cNvCxnSpPr>
            <a:stCxn id="8" idx="1"/>
          </p:cNvCxnSpPr>
          <p:nvPr/>
        </p:nvCxnSpPr>
        <p:spPr>
          <a:xfrm flipH="1">
            <a:off x="2959554" y="2428576"/>
            <a:ext cx="2603046" cy="7811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0A1230-8C97-0F20-FB5D-FF372FCEB526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186248" y="4374034"/>
            <a:ext cx="2370910" cy="1117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6FE8426-D64A-47E0-0DC6-5806B5D15D1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959554" y="2843628"/>
            <a:ext cx="2603046" cy="58537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5484971-BE8A-D018-DB8E-734B7861C02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959554" y="3267824"/>
            <a:ext cx="2603047" cy="35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8F6E90-B89B-0D29-DB32-2EB044D8A7A6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959554" y="3719452"/>
            <a:ext cx="2603046" cy="544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1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3C174-DBCD-644E-78A4-299C6B872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white device&#10;&#10;AI-generated content may be incorrect.">
            <a:extLst>
              <a:ext uri="{FF2B5EF4-FFF2-40B4-BE49-F238E27FC236}">
                <a16:creationId xmlns:a16="http://schemas.microsoft.com/office/drawing/2014/main" id="{F4B2CF03-7518-115E-4F3E-77E41DEBB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9213" y="941464"/>
            <a:ext cx="6602791" cy="4952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34C26-58C5-4C4E-7712-FE59BD643C00}"/>
              </a:ext>
            </a:extLst>
          </p:cNvPr>
          <p:cNvSpPr txBox="1"/>
          <p:nvPr/>
        </p:nvSpPr>
        <p:spPr>
          <a:xfrm>
            <a:off x="10352314" y="192313"/>
            <a:ext cx="139814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P20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9219A-5C75-E9DC-0FF4-35600AE677F0}"/>
              </a:ext>
            </a:extLst>
          </p:cNvPr>
          <p:cNvSpPr txBox="1"/>
          <p:nvPr/>
        </p:nvSpPr>
        <p:spPr>
          <a:xfrm>
            <a:off x="5167085" y="1882423"/>
            <a:ext cx="383177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range of volume it covers.</a:t>
            </a:r>
          </a:p>
          <a:p>
            <a:endParaRPr lang="en-US" dirty="0"/>
          </a:p>
          <a:p>
            <a:r>
              <a:rPr lang="en-US" dirty="0"/>
              <a:t>Do not go above the highest #, or below the lowest #.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2E7AA2-5630-18DF-ECDE-EC3873454FA1}"/>
              </a:ext>
            </a:extLst>
          </p:cNvPr>
          <p:cNvSpPr txBox="1"/>
          <p:nvPr/>
        </p:nvSpPr>
        <p:spPr>
          <a:xfrm>
            <a:off x="5424622" y="6185396"/>
            <a:ext cx="2392680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10s place.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7A842-3ED7-B621-2B5C-AC69182063B6}"/>
              </a:ext>
            </a:extLst>
          </p:cNvPr>
          <p:cNvSpPr txBox="1"/>
          <p:nvPr/>
        </p:nvSpPr>
        <p:spPr>
          <a:xfrm>
            <a:off x="5432743" y="5708044"/>
            <a:ext cx="2392680" cy="369332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1s place.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70A223-E057-F567-B8AF-9C74FF577461}"/>
              </a:ext>
            </a:extLst>
          </p:cNvPr>
          <p:cNvSpPr txBox="1"/>
          <p:nvPr/>
        </p:nvSpPr>
        <p:spPr>
          <a:xfrm>
            <a:off x="5424622" y="5200813"/>
            <a:ext cx="2603045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10ths place.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10C65-E32C-1EE6-79C9-6297A509825B}"/>
              </a:ext>
            </a:extLst>
          </p:cNvPr>
          <p:cNvSpPr txBox="1"/>
          <p:nvPr/>
        </p:nvSpPr>
        <p:spPr>
          <a:xfrm>
            <a:off x="5424622" y="4734678"/>
            <a:ext cx="282969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100ths place.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81FC70-FD64-A148-930E-50FFD1E81D12}"/>
              </a:ext>
            </a:extLst>
          </p:cNvPr>
          <p:cNvSpPr txBox="1"/>
          <p:nvPr/>
        </p:nvSpPr>
        <p:spPr>
          <a:xfrm>
            <a:off x="8137731" y="684069"/>
            <a:ext cx="3737112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goes from </a:t>
            </a:r>
            <a:r>
              <a:rPr lang="en-US" b="1" dirty="0">
                <a:solidFill>
                  <a:srgbClr val="FF0000"/>
                </a:solidFill>
              </a:rPr>
              <a:t>2.00-20.00 </a:t>
            </a:r>
            <a:r>
              <a:rPr lang="en-US" dirty="0" err="1"/>
              <a:t>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an accuracy of </a:t>
            </a:r>
            <a:r>
              <a:rPr lang="en-US" b="1" dirty="0">
                <a:solidFill>
                  <a:srgbClr val="00B050"/>
                </a:solidFill>
              </a:rPr>
              <a:t>0.01</a:t>
            </a:r>
            <a:r>
              <a:rPr lang="en-US" dirty="0"/>
              <a:t> </a:t>
            </a:r>
            <a:r>
              <a:rPr lang="en-US" dirty="0" err="1"/>
              <a:t>uL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1CA90-8B9B-8F45-6506-898FD91205DD}"/>
              </a:ext>
            </a:extLst>
          </p:cNvPr>
          <p:cNvSpPr txBox="1"/>
          <p:nvPr/>
        </p:nvSpPr>
        <p:spPr>
          <a:xfrm>
            <a:off x="9125241" y="1882423"/>
            <a:ext cx="2748643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 not just leave this at the highest or lowest value. Pipets function by a spring. Compressing or stretching the spring for too long, or outside of it’s bounds, damage the spring and de-calibrate the pipet.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B037F-34C8-6FC3-187C-406894EA0E75}"/>
              </a:ext>
            </a:extLst>
          </p:cNvPr>
          <p:cNvSpPr txBox="1"/>
          <p:nvPr/>
        </p:nvSpPr>
        <p:spPr>
          <a:xfrm>
            <a:off x="8310729" y="1378358"/>
            <a:ext cx="3551761" cy="3758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currently reads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b="1" dirty="0"/>
              <a:t>.</a:t>
            </a:r>
            <a:r>
              <a:rPr lang="en-US" b="1" dirty="0">
                <a:solidFill>
                  <a:srgbClr val="FFC000"/>
                </a:solidFill>
              </a:rPr>
              <a:t>0</a:t>
            </a:r>
            <a:r>
              <a:rPr lang="en-US" b="1" dirty="0">
                <a:solidFill>
                  <a:srgbClr val="00B050"/>
                </a:solidFill>
              </a:rPr>
              <a:t>0</a:t>
            </a:r>
            <a:r>
              <a:rPr lang="en-US" dirty="0"/>
              <a:t> </a:t>
            </a:r>
            <a:r>
              <a:rPr lang="en-US" dirty="0" err="1"/>
              <a:t>uL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63331A-9476-C49A-24FB-8BA6D7F08343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2829697" y="5609968"/>
            <a:ext cx="2594925" cy="76009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65102E-C35C-ED58-4725-5441E16AB5A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81416" y="2482588"/>
            <a:ext cx="2485669" cy="1521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0C213C-49B2-BE61-A9E2-CF92D53ED9F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829697" y="5449225"/>
            <a:ext cx="2603046" cy="44348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FD897C-370A-A10A-44B5-1D8E24674AA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837819" y="5261124"/>
            <a:ext cx="2586803" cy="12435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13594B-F4F6-F7B7-FD05-34695B44349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829697" y="4919344"/>
            <a:ext cx="2594925" cy="2241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00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0BC0-F3CB-4283-AA26-D4F215040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device&#10;&#10;AI-generated content may be incorrect.">
            <a:extLst>
              <a:ext uri="{FF2B5EF4-FFF2-40B4-BE49-F238E27FC236}">
                <a16:creationId xmlns:a16="http://schemas.microsoft.com/office/drawing/2014/main" id="{D7B0AA90-2E60-0582-B83C-3DB8BC669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0462" y="878961"/>
            <a:ext cx="6735120" cy="5051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CB266-0109-E36D-8CF8-1C763C882917}"/>
              </a:ext>
            </a:extLst>
          </p:cNvPr>
          <p:cNvSpPr txBox="1"/>
          <p:nvPr/>
        </p:nvSpPr>
        <p:spPr>
          <a:xfrm>
            <a:off x="10569002" y="122880"/>
            <a:ext cx="146386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is a </a:t>
            </a:r>
            <a:r>
              <a:rPr lang="en-US" b="1" dirty="0"/>
              <a:t>P2.5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1383E-8DBE-F0B7-BAA2-FE9CD600A17B}"/>
              </a:ext>
            </a:extLst>
          </p:cNvPr>
          <p:cNvSpPr txBox="1"/>
          <p:nvPr/>
        </p:nvSpPr>
        <p:spPr>
          <a:xfrm>
            <a:off x="5334346" y="5441446"/>
            <a:ext cx="383177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range of volume it covers.</a:t>
            </a:r>
          </a:p>
          <a:p>
            <a:endParaRPr lang="en-US" dirty="0"/>
          </a:p>
          <a:p>
            <a:r>
              <a:rPr lang="en-US" dirty="0"/>
              <a:t>Do not go above the highest #, or below the lowest #.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544C0-105E-8F78-95A9-37D5B971DEE7}"/>
              </a:ext>
            </a:extLst>
          </p:cNvPr>
          <p:cNvSpPr txBox="1"/>
          <p:nvPr/>
        </p:nvSpPr>
        <p:spPr>
          <a:xfrm>
            <a:off x="5381750" y="2940612"/>
            <a:ext cx="2392680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1s place.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0060DB-A1D4-2B3A-D7D0-DAB1A6360341}"/>
              </a:ext>
            </a:extLst>
          </p:cNvPr>
          <p:cNvSpPr txBox="1"/>
          <p:nvPr/>
        </p:nvSpPr>
        <p:spPr>
          <a:xfrm>
            <a:off x="5352433" y="3442679"/>
            <a:ext cx="2621662" cy="369332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10ths place.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2125C-9230-50F9-24E2-A8F528C8668B}"/>
              </a:ext>
            </a:extLst>
          </p:cNvPr>
          <p:cNvSpPr txBox="1"/>
          <p:nvPr/>
        </p:nvSpPr>
        <p:spPr>
          <a:xfrm>
            <a:off x="5334346" y="3851580"/>
            <a:ext cx="2603045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100ths place.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2817F-3776-4B46-65EA-FEA408692A23}"/>
              </a:ext>
            </a:extLst>
          </p:cNvPr>
          <p:cNvSpPr txBox="1"/>
          <p:nvPr/>
        </p:nvSpPr>
        <p:spPr>
          <a:xfrm>
            <a:off x="5334346" y="4316608"/>
            <a:ext cx="282969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1000ths place.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8AA6D-7DA7-5AD9-181E-1AA43BB2C9D2}"/>
              </a:ext>
            </a:extLst>
          </p:cNvPr>
          <p:cNvSpPr txBox="1"/>
          <p:nvPr/>
        </p:nvSpPr>
        <p:spPr>
          <a:xfrm>
            <a:off x="8354419" y="614636"/>
            <a:ext cx="3737112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goes from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0.1-2.5</a:t>
            </a:r>
            <a:r>
              <a:rPr lang="en-US" dirty="0"/>
              <a:t> </a:t>
            </a:r>
            <a:r>
              <a:rPr lang="en-US" dirty="0" err="1"/>
              <a:t>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an accuracy of</a:t>
            </a:r>
            <a:r>
              <a:rPr lang="en-US" b="1" dirty="0"/>
              <a:t> </a:t>
            </a:r>
            <a:r>
              <a:rPr lang="en-US" b="1" dirty="0">
                <a:solidFill>
                  <a:srgbClr val="00B050"/>
                </a:solidFill>
              </a:rPr>
              <a:t>0.001</a:t>
            </a:r>
            <a:r>
              <a:rPr lang="en-US" b="1" dirty="0"/>
              <a:t> </a:t>
            </a:r>
            <a:r>
              <a:rPr lang="en-US" dirty="0" err="1"/>
              <a:t>uL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05938-2031-CC71-22AC-F3C77AB171DE}"/>
              </a:ext>
            </a:extLst>
          </p:cNvPr>
          <p:cNvSpPr txBox="1"/>
          <p:nvPr/>
        </p:nvSpPr>
        <p:spPr>
          <a:xfrm>
            <a:off x="9341929" y="1812990"/>
            <a:ext cx="2748643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 not just leave this at the highest or lowest value. Pipets function by a spring. Compressing or stretching the spring for too long, or outside of it’s bounds, damage the spring and de-calibrate the pipet.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2BB0B-487D-8564-24A5-9D31772ECF68}"/>
              </a:ext>
            </a:extLst>
          </p:cNvPr>
          <p:cNvSpPr txBox="1"/>
          <p:nvPr/>
        </p:nvSpPr>
        <p:spPr>
          <a:xfrm>
            <a:off x="8476735" y="1308925"/>
            <a:ext cx="3602443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pipet currently reads </a:t>
            </a:r>
            <a:r>
              <a:rPr lang="en-US" b="1" dirty="0">
                <a:solidFill>
                  <a:srgbClr val="00B0F0"/>
                </a:solidFill>
              </a:rPr>
              <a:t>1</a:t>
            </a:r>
            <a:r>
              <a:rPr lang="en-US" b="1" dirty="0"/>
              <a:t>.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</a:t>
            </a:r>
            <a:r>
              <a:rPr lang="en-US" b="1" dirty="0">
                <a:solidFill>
                  <a:srgbClr val="FFC000"/>
                </a:solidFill>
              </a:rPr>
              <a:t>6</a:t>
            </a:r>
            <a:r>
              <a:rPr lang="en-US" b="1" dirty="0">
                <a:solidFill>
                  <a:srgbClr val="00B050"/>
                </a:solidFill>
              </a:rPr>
              <a:t>8</a:t>
            </a:r>
            <a:r>
              <a:rPr lang="en-US" dirty="0"/>
              <a:t> </a:t>
            </a:r>
            <a:r>
              <a:rPr lang="en-US" dirty="0" err="1"/>
              <a:t>uL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88F478-9F67-CB4C-5398-5B9FC9C9E3D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693773" y="3125278"/>
            <a:ext cx="2687977" cy="3655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A36013-B12A-C621-20F5-46DC7F6B597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916195" y="4510216"/>
            <a:ext cx="2418151" cy="15313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B66763-4527-2DFE-A5FC-A930AFB4CB9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792627" y="3627345"/>
            <a:ext cx="2559806" cy="8629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60A0AB-CBED-E154-4F85-935D1874376E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747543" y="3911891"/>
            <a:ext cx="2586803" cy="12435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5C8040-00CE-32B2-5E06-69BB305420B6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2747543" y="4064374"/>
            <a:ext cx="2586803" cy="4369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3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in a bathtub&#10;&#10;AI-generated content may be incorrect.">
            <a:extLst>
              <a:ext uri="{FF2B5EF4-FFF2-40B4-BE49-F238E27FC236}">
                <a16:creationId xmlns:a16="http://schemas.microsoft.com/office/drawing/2014/main" id="{D0DC74F6-BFD1-5C31-EBCD-786D7FBDC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5" r="18272"/>
          <a:stretch/>
        </p:blipFill>
        <p:spPr>
          <a:xfrm rot="5400000">
            <a:off x="6874931" y="857249"/>
            <a:ext cx="3115736" cy="5143500"/>
          </a:xfrm>
          <a:prstGeom prst="rect">
            <a:avLst/>
          </a:prstGeom>
        </p:spPr>
      </p:pic>
      <p:pic>
        <p:nvPicPr>
          <p:cNvPr id="7" name="Picture 6" descr="A cat lying on a couch&#10;&#10;AI-generated content may be incorrect.">
            <a:extLst>
              <a:ext uri="{FF2B5EF4-FFF2-40B4-BE49-F238E27FC236}">
                <a16:creationId xmlns:a16="http://schemas.microsoft.com/office/drawing/2014/main" id="{BBA2718C-EB97-F6F2-93C3-A702C18A6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b="26913"/>
          <a:stretch/>
        </p:blipFill>
        <p:spPr>
          <a:xfrm>
            <a:off x="1508653" y="1871132"/>
            <a:ext cx="3857625" cy="3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2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442</Words>
  <Application>Microsoft Office PowerPoint</Application>
  <PresentationFormat>Widescreen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Using the pipets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Denver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Oldani</dc:creator>
  <cp:lastModifiedBy>Emily Oldani</cp:lastModifiedBy>
  <cp:revision>9</cp:revision>
  <dcterms:created xsi:type="dcterms:W3CDTF">2025-04-02T20:00:22Z</dcterms:created>
  <dcterms:modified xsi:type="dcterms:W3CDTF">2025-04-03T19:31:15Z</dcterms:modified>
</cp:coreProperties>
</file>